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263" r:id="rId3"/>
    <p:sldId id="328" r:id="rId4"/>
    <p:sldId id="314" r:id="rId5"/>
    <p:sldId id="329" r:id="rId6"/>
    <p:sldId id="330" r:id="rId7"/>
    <p:sldId id="331" r:id="rId8"/>
    <p:sldId id="332" r:id="rId9"/>
    <p:sldId id="335" r:id="rId10"/>
    <p:sldId id="336" r:id="rId11"/>
    <p:sldId id="337" r:id="rId12"/>
    <p:sldId id="338" r:id="rId13"/>
    <p:sldId id="339" r:id="rId14"/>
    <p:sldId id="340" r:id="rId15"/>
    <p:sldId id="324" r:id="rId16"/>
    <p:sldId id="341" r:id="rId17"/>
    <p:sldId id="323" r:id="rId18"/>
    <p:sldId id="342" r:id="rId19"/>
    <p:sldId id="327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41"/>
    <p:restoredTop sz="96291"/>
  </p:normalViewPr>
  <p:slideViewPr>
    <p:cSldViewPr snapToGrid="0" snapToObjects="1">
      <p:cViewPr varScale="1">
        <p:scale>
          <a:sx n="112" d="100"/>
          <a:sy n="112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0887-CE38-884A-8F65-92B5CA407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A073F-7BD7-EA42-8932-9EE152276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18660-FCAC-7849-844E-B275AC19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66372-A34B-2643-A20F-BFCAFCAF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C8D21-E0E4-EB49-8E78-86DD708A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8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37F5-0F8D-7B49-9E81-3427F712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CEFF-A3A2-9842-9BDF-A89BFB79C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F4865-D280-3C45-BEBE-901163D2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97CF-AF5E-9A4E-B76B-09FC0D52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AB59-E71C-5743-8821-DF614373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3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1E924-B1A9-844C-AA4D-AEFEB29D5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3976B-6F7D-7D46-AC52-67F4F576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E5A2A-5E48-5449-9AFF-41B13F3C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47AAA-A498-4144-98F6-223946B3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F627-C8F0-0B48-BAD9-B9E7B529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7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15C5-B52A-324E-B81F-D214A9FF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A1DD-9EB3-D147-8582-A9A25D8C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64E9D-5478-E24B-B817-1039666B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2A10-FB12-CD48-98A5-696E4773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8249-4DBD-4D48-AD65-7811D7CF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5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7593-418E-A84D-986D-5AC7331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6E42-4FB6-8C47-A47F-2B62AF00B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81EF9-41A6-FB4D-AA68-330D198B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52BA-C05A-1F46-8EC2-CFF49F5D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025F0-85ED-0444-8EF3-B5D6BEF8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9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E497-0E77-6A44-8FBB-8416B098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78E5-41EF-7C40-868C-DD374A154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4BD6-B1E1-9848-BF38-ECB33E0D1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1E65-25CC-2E46-9ED9-3880513E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02E27-98C9-6040-8CCF-54F5D89C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F99E3-1C5E-0C46-81B0-48599AF9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2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7076-5EE8-B24C-BB01-9B9401A3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5FC5-604B-4447-A5EA-67033E247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0321E-6FAE-4245-806A-900D5A1E3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7A075-6BD3-2544-B81A-B81AD9EFF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1569B-C3C2-D040-AA33-2A305C262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E6806-DA85-4A41-9A79-4D38256F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CEF64-46CD-F34C-89B0-52777CA9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1315E-AF7F-9B4F-8024-551A4BF9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7322-1294-8B4D-88C9-3E563ADE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4F95A-0CFE-834C-B650-0A8D5B3D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8724E-93FB-CC4F-AC2C-5F11D9CE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700F2-CBD6-974E-9987-932A245F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7D329-EE84-704D-8B01-8476F548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9326FD-0F2B-1342-8873-406D98A3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0848F-3CB8-A442-8087-88C19A58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4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701F-A293-634B-90BC-8B759D16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E0FCA-8DDC-EB45-B3F3-0DAE00DF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54E0-4BF2-F04E-BA3C-710291F77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D28D6-07EE-704A-910D-582216B2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29A4-00E0-E64F-AC99-844A0DC9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D5A0A-411F-5C4E-A32A-DADC2720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0B05-32AB-A94D-A44B-7F78388A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6AE79-ED98-424E-B5F1-D493EF4D5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6283A-2B88-5B4C-A18D-0394F3040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1B2F9-6300-D146-BF49-104E280A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D27CB-FE8A-CB4D-8519-BE216E5C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14E40-4CAD-6249-8FA4-6731638C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5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CB057C-0011-E445-B3A8-A49CF6D7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9A14-2A74-9F44-A45E-D257523B8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304B9-2BA5-6146-8828-2B08B6CC6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F2B3E-9815-C94D-B91F-B8C9C522B236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6290-6955-D044-BE3E-06AFA8DC5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30EC-7646-B64D-B584-0CE4A7878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D325-9A3A-B045-9BDD-A78F977AAD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1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CC06B-9715-7832-7997-42CC38F576F2}"/>
              </a:ext>
            </a:extLst>
          </p:cNvPr>
          <p:cNvSpPr txBox="1"/>
          <p:nvPr/>
        </p:nvSpPr>
        <p:spPr>
          <a:xfrm>
            <a:off x="1745419" y="502920"/>
            <a:ext cx="8701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Semi-Supervised Temporal Action Detection </a:t>
            </a:r>
          </a:p>
          <a:p>
            <a:pPr algn="ctr"/>
            <a:r>
              <a:rPr lang="en-US" sz="3600" dirty="0"/>
              <a:t>with Proposal-Free Masking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2E438-E15C-5F6F-0028-6EAE63C1B370}"/>
              </a:ext>
            </a:extLst>
          </p:cNvPr>
          <p:cNvSpPr txBox="1"/>
          <p:nvPr/>
        </p:nvSpPr>
        <p:spPr>
          <a:xfrm>
            <a:off x="1916445" y="1912858"/>
            <a:ext cx="85687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Sauradip Nag</a:t>
            </a:r>
            <a:r>
              <a:rPr lang="en-US" sz="2200" baseline="30000" dirty="0"/>
              <a:t>1,2             </a:t>
            </a:r>
            <a:r>
              <a:rPr lang="en-US" sz="2200" dirty="0"/>
              <a:t>  Xiatian Zhu</a:t>
            </a:r>
            <a:r>
              <a:rPr lang="en-US" sz="2200" baseline="30000" dirty="0"/>
              <a:t>2,3                </a:t>
            </a:r>
            <a:r>
              <a:rPr lang="en-US" sz="2200" dirty="0"/>
              <a:t>Yi-Zhe Song</a:t>
            </a:r>
            <a:r>
              <a:rPr lang="en-US" sz="2200" baseline="30000" dirty="0"/>
              <a:t>1,2</a:t>
            </a:r>
            <a:r>
              <a:rPr lang="en-US" sz="2200" dirty="0"/>
              <a:t>            Tao Xiang</a:t>
            </a:r>
            <a:r>
              <a:rPr lang="en-US" sz="2200" baseline="30000" dirty="0"/>
              <a:t>1,2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FEB1D-9753-A373-7C00-EFC0646D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3" y="2620260"/>
            <a:ext cx="1501140" cy="1501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6256F-5916-1985-9CF3-0B12E221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37" y="2620260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34D9F-B4E8-BB01-1EDE-275E2296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135" y="2586585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C63BB-F57B-79DB-5228-0291C8A96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307" y="2586585"/>
            <a:ext cx="1501140" cy="150114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D69D94-67D8-0E38-98DA-6C57879067D5}"/>
              </a:ext>
            </a:extLst>
          </p:cNvPr>
          <p:cNvSpPr txBox="1"/>
          <p:nvPr/>
        </p:nvSpPr>
        <p:spPr>
          <a:xfrm>
            <a:off x="1386794" y="4408844"/>
            <a:ext cx="9418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aseline="30000" dirty="0"/>
              <a:t>1</a:t>
            </a:r>
            <a:r>
              <a:rPr lang="en-US" sz="2000" dirty="0"/>
              <a:t>CVSSP, University of Surrey, UK</a:t>
            </a:r>
          </a:p>
          <a:p>
            <a:pPr algn="ctr"/>
            <a:r>
              <a:rPr lang="en-US" sz="2000" baseline="30000" dirty="0"/>
              <a:t>2</a:t>
            </a:r>
            <a:r>
              <a:rPr lang="en-US" sz="2000" dirty="0"/>
              <a:t>iFlyTek-Surrey Joint Research Centre for Artificial Intelligence</a:t>
            </a:r>
          </a:p>
          <a:p>
            <a:pPr algn="ctr"/>
            <a:r>
              <a:rPr lang="en-IN" sz="2000" b="0" i="0" baseline="30000" dirty="0">
                <a:effectLst/>
                <a:latin typeface="Arial" panose="020B0604020202020204" pitchFamily="34" charset="0"/>
              </a:rPr>
              <a:t>3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Surrey Institute for People-Centred Artificial Intelligence, University of Surrey, UK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B09D4-A66B-FB71-A988-E36E3AC8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713" y="5547390"/>
            <a:ext cx="1967320" cy="1124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A72BFE-A0EC-18B1-A8D9-AFD6F2A6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49" y="5846207"/>
            <a:ext cx="2499406" cy="737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C36F88-AB2F-3AA2-04B6-A80AC221D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219" y="5776877"/>
            <a:ext cx="3019146" cy="8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7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5A496-84B1-ADB9-4E73-7761241D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25" y="2065939"/>
            <a:ext cx="5129906" cy="2357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53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Contrastive Boundary Refinement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4949841" y="2065939"/>
            <a:ext cx="890889" cy="234854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C6F68-CCA7-444B-2AFA-BC75135723C7}"/>
              </a:ext>
            </a:extLst>
          </p:cNvPr>
          <p:cNvSpPr txBox="1"/>
          <p:nvPr/>
        </p:nvSpPr>
        <p:spPr>
          <a:xfrm>
            <a:off x="7884492" y="2843665"/>
            <a:ext cx="402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 : Given coarse predictions,</a:t>
            </a:r>
          </a:p>
          <a:p>
            <a:pPr algn="ctr"/>
            <a:r>
              <a:rPr lang="en-US" dirty="0"/>
              <a:t>refine the predictions at feature level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AC5FE-989E-4CE7-B23B-5141537267A9}"/>
              </a:ext>
            </a:extLst>
          </p:cNvPr>
          <p:cNvSpPr txBox="1"/>
          <p:nvPr/>
        </p:nvSpPr>
        <p:spPr>
          <a:xfrm>
            <a:off x="1178825" y="4902241"/>
            <a:ext cx="64888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Snippets along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Action-Boundaries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confusing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Parallel Branches have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similar foreground features</a:t>
            </a:r>
          </a:p>
          <a:p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Contrast between easy and hard examples to learn 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397811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53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Contrastive Boundary Refinement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AC5FE-989E-4CE7-B23B-5141537267A9}"/>
              </a:ext>
            </a:extLst>
          </p:cNvPr>
          <p:cNvSpPr txBox="1"/>
          <p:nvPr/>
        </p:nvSpPr>
        <p:spPr>
          <a:xfrm>
            <a:off x="1145677" y="5153701"/>
            <a:ext cx="5515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Easy Background + Easy Action : </a:t>
            </a:r>
            <a:r>
              <a:rPr lang="en-US" dirty="0"/>
              <a:t>Class Branch Features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Hard Background + Hard Action : </a:t>
            </a:r>
            <a:r>
              <a:rPr lang="en-US" dirty="0"/>
              <a:t>Mask Branch Features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C2A48-4ED0-BDA4-487E-65CAE9CDB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25"/>
          <a:stretch/>
        </p:blipFill>
        <p:spPr>
          <a:xfrm>
            <a:off x="1592580" y="2042694"/>
            <a:ext cx="9006840" cy="2505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F5D42-8266-7984-4ECC-C2F8A05A6AD2}"/>
              </a:ext>
            </a:extLst>
          </p:cNvPr>
          <p:cNvSpPr txBox="1"/>
          <p:nvPr/>
        </p:nvSpPr>
        <p:spPr>
          <a:xfrm>
            <a:off x="7212330" y="542925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Contrastive learning e.g,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InfoNCE</a:t>
            </a:r>
          </a:p>
        </p:txBody>
      </p:sp>
    </p:spTree>
    <p:extLst>
      <p:ext uri="{BB962C8B-B14F-4D97-AF65-F5344CB8AC3E}">
        <p14:creationId xmlns:p14="http://schemas.microsoft.com/office/powerpoint/2010/main" val="31171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2977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How to Train 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C9221-9F96-80B9-E723-A221CBD09ACB}"/>
              </a:ext>
            </a:extLst>
          </p:cNvPr>
          <p:cNvSpPr txBox="1"/>
          <p:nvPr/>
        </p:nvSpPr>
        <p:spPr>
          <a:xfrm>
            <a:off x="1209565" y="2674620"/>
            <a:ext cx="8269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Unlabeled Videos to </a:t>
            </a:r>
            <a:r>
              <a:rPr lang="en-US" b="1" dirty="0">
                <a:solidFill>
                  <a:srgbClr val="00B0F0"/>
                </a:solidFill>
              </a:rPr>
              <a:t>Pre-Train</a:t>
            </a:r>
            <a:r>
              <a:rPr lang="en-US" dirty="0"/>
              <a:t> the network in a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Self-Supervised</a:t>
            </a:r>
            <a:r>
              <a:rPr lang="en-US" dirty="0"/>
              <a:t> fashion</a:t>
            </a:r>
          </a:p>
          <a:p>
            <a:endParaRPr lang="en-US" dirty="0"/>
          </a:p>
          <a:p>
            <a:r>
              <a:rPr lang="en-US" dirty="0"/>
              <a:t>Then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Finetune</a:t>
            </a:r>
            <a:r>
              <a:rPr lang="en-US" dirty="0"/>
              <a:t> the network with the Few Labeled Videos in a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Semi-Supervised</a:t>
            </a:r>
            <a:r>
              <a:rPr lang="en-US" dirty="0"/>
              <a:t> fashion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take a </a:t>
            </a:r>
            <a:r>
              <a:rPr lang="en-US" b="1" dirty="0">
                <a:solidFill>
                  <a:srgbClr val="00B050"/>
                </a:solidFill>
              </a:rPr>
              <a:t>Pre-Train then Fine-Tune </a:t>
            </a:r>
            <a:r>
              <a:rPr lang="en-US" dirty="0"/>
              <a:t>strategy to train  our SPOT model</a:t>
            </a:r>
          </a:p>
        </p:txBody>
      </p:sp>
    </p:spTree>
    <p:extLst>
      <p:ext uri="{BB962C8B-B14F-4D97-AF65-F5344CB8AC3E}">
        <p14:creationId xmlns:p14="http://schemas.microsoft.com/office/powerpoint/2010/main" val="161058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720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Training Stage 1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Self-Supervised Pre-Training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3C084-9448-3825-8E23-973B859C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00" y="1951639"/>
            <a:ext cx="9921044" cy="2905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286F9-F382-883E-91BE-F1B3B03B1671}"/>
              </a:ext>
            </a:extLst>
          </p:cNvPr>
          <p:cNvSpPr txBox="1"/>
          <p:nvPr/>
        </p:nvSpPr>
        <p:spPr>
          <a:xfrm>
            <a:off x="981684" y="5176560"/>
            <a:ext cx="10146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a novel pre-text task ”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Random Foreground</a:t>
            </a:r>
            <a:r>
              <a:rPr lang="en-US" dirty="0"/>
              <a:t>” which masks out the foreground features randomly </a:t>
            </a:r>
          </a:p>
          <a:p>
            <a:endParaRPr lang="en-US" dirty="0"/>
          </a:p>
          <a:p>
            <a:r>
              <a:rPr lang="en-US" dirty="0"/>
              <a:t>We then use </a:t>
            </a:r>
            <a:r>
              <a:rPr lang="en-US" b="1" dirty="0"/>
              <a:t>3 pre-text tasks </a:t>
            </a:r>
            <a:r>
              <a:rPr lang="en-US" dirty="0"/>
              <a:t>on top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(a) Start/End of mask (b) Temporal Dropping (c) Temporal Shuffle</a:t>
            </a:r>
          </a:p>
        </p:txBody>
      </p:sp>
    </p:spTree>
    <p:extLst>
      <p:ext uri="{BB962C8B-B14F-4D97-AF65-F5344CB8AC3E}">
        <p14:creationId xmlns:p14="http://schemas.microsoft.com/office/powerpoint/2010/main" val="205372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727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Training Stage 2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Semi-Supervised Fine-Tuning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286F9-F382-883E-91BE-F1B3B03B1671}"/>
              </a:ext>
            </a:extLst>
          </p:cNvPr>
          <p:cNvSpPr txBox="1"/>
          <p:nvPr/>
        </p:nvSpPr>
        <p:spPr>
          <a:xfrm>
            <a:off x="1209565" y="2597110"/>
            <a:ext cx="6253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load the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Pre-Trained weights</a:t>
            </a:r>
            <a:r>
              <a:rPr lang="en-US" sz="2000" dirty="0"/>
              <a:t> from Stage 1 training</a:t>
            </a:r>
          </a:p>
          <a:p>
            <a:endParaRPr lang="en-US" sz="2000" dirty="0"/>
          </a:p>
          <a:p>
            <a:r>
              <a:rPr lang="en-US" sz="2000" dirty="0"/>
              <a:t>We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Fine-Tune SPOT </a:t>
            </a:r>
            <a:r>
              <a:rPr lang="en-US" sz="2000" dirty="0"/>
              <a:t>using SSL Algorithm e.g,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Pseudo Label</a:t>
            </a:r>
          </a:p>
        </p:txBody>
      </p:sp>
    </p:spTree>
    <p:extLst>
      <p:ext uri="{BB962C8B-B14F-4D97-AF65-F5344CB8AC3E}">
        <p14:creationId xmlns:p14="http://schemas.microsoft.com/office/powerpoint/2010/main" val="309297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206335"/>
            <a:ext cx="609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Quantitative Results : Semi-Supervised Setting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63371-CF87-7959-FFF5-71AF062A7387}"/>
              </a:ext>
            </a:extLst>
          </p:cNvPr>
          <p:cNvSpPr txBox="1"/>
          <p:nvPr/>
        </p:nvSpPr>
        <p:spPr>
          <a:xfrm>
            <a:off x="6972299" y="1558651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Datasets 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FA367F-F118-979C-BEDF-8175D3C2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46" y="1955983"/>
            <a:ext cx="1418125" cy="4708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1D028B-EE2A-E6DD-9881-5E82B635B634}"/>
              </a:ext>
            </a:extLst>
          </p:cNvPr>
          <p:cNvSpPr/>
          <p:nvPr/>
        </p:nvSpPr>
        <p:spPr>
          <a:xfrm>
            <a:off x="7231779" y="3432304"/>
            <a:ext cx="649061" cy="470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0323-B0B1-97E0-3ADD-697F648B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98" y="3432103"/>
            <a:ext cx="541180" cy="396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3B51B5-1EE9-BC90-6073-6F2CE5753014}"/>
              </a:ext>
            </a:extLst>
          </p:cNvPr>
          <p:cNvSpPr/>
          <p:nvPr/>
        </p:nvSpPr>
        <p:spPr>
          <a:xfrm>
            <a:off x="7544262" y="3481090"/>
            <a:ext cx="270590" cy="2478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E426C-FE67-FF48-3925-DD56034C28A7}"/>
              </a:ext>
            </a:extLst>
          </p:cNvPr>
          <p:cNvSpPr txBox="1"/>
          <p:nvPr/>
        </p:nvSpPr>
        <p:spPr>
          <a:xfrm>
            <a:off x="6838565" y="20347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AD83B-FC4B-621C-0ED9-CD2601183CA6}"/>
              </a:ext>
            </a:extLst>
          </p:cNvPr>
          <p:cNvSpPr txBox="1"/>
          <p:nvPr/>
        </p:nvSpPr>
        <p:spPr>
          <a:xfrm>
            <a:off x="6838565" y="348306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3C40D-6971-D043-025F-66D844354715}"/>
              </a:ext>
            </a:extLst>
          </p:cNvPr>
          <p:cNvSpPr txBox="1"/>
          <p:nvPr/>
        </p:nvSpPr>
        <p:spPr>
          <a:xfrm>
            <a:off x="8817335" y="1773773"/>
            <a:ext cx="29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9k Training, 5k Testing Video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FBDACE6-498D-A1B1-FD5E-2A727BB77400}"/>
              </a:ext>
            </a:extLst>
          </p:cNvPr>
          <p:cNvSpPr/>
          <p:nvPr/>
        </p:nvSpPr>
        <p:spPr>
          <a:xfrm>
            <a:off x="8556171" y="1773773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70670-B1D3-EBD9-1166-A0AF27E34543}"/>
              </a:ext>
            </a:extLst>
          </p:cNvPr>
          <p:cNvSpPr txBox="1"/>
          <p:nvPr/>
        </p:nvSpPr>
        <p:spPr>
          <a:xfrm>
            <a:off x="8832870" y="21431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Short Videos ( ~ 3-4 mins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0EC28-9D6E-B63C-15FF-B0EEAF84D862}"/>
              </a:ext>
            </a:extLst>
          </p:cNvPr>
          <p:cNvSpPr txBox="1"/>
          <p:nvPr/>
        </p:nvSpPr>
        <p:spPr>
          <a:xfrm>
            <a:off x="8832870" y="2510254"/>
            <a:ext cx="29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70% Long Single FG Instance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AC56AA1-CA9F-ABCE-13F0-5BCB51D5880E}"/>
              </a:ext>
            </a:extLst>
          </p:cNvPr>
          <p:cNvSpPr/>
          <p:nvPr/>
        </p:nvSpPr>
        <p:spPr>
          <a:xfrm>
            <a:off x="8097444" y="3082485"/>
            <a:ext cx="261164" cy="104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D83F1-8361-2DB1-8C76-9DC0DA981F78}"/>
              </a:ext>
            </a:extLst>
          </p:cNvPr>
          <p:cNvSpPr txBox="1"/>
          <p:nvPr/>
        </p:nvSpPr>
        <p:spPr>
          <a:xfrm>
            <a:off x="8375214" y="3109195"/>
            <a:ext cx="31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200 Training, 213 Testing 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EE08F-17CB-AC44-AACC-FF2857B2B7CF}"/>
              </a:ext>
            </a:extLst>
          </p:cNvPr>
          <p:cNvSpPr txBox="1"/>
          <p:nvPr/>
        </p:nvSpPr>
        <p:spPr>
          <a:xfrm>
            <a:off x="8391820" y="344867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Long Videos ( ~ 9-14 mins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A967C-48D5-74B2-2B33-54F42A72100D}"/>
              </a:ext>
            </a:extLst>
          </p:cNvPr>
          <p:cNvSpPr txBox="1"/>
          <p:nvPr/>
        </p:nvSpPr>
        <p:spPr>
          <a:xfrm>
            <a:off x="8395771" y="3818839"/>
            <a:ext cx="293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85% Short Multi FG Instance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4C6F7E-E7E4-DD67-FD3C-012F5621B7C7}"/>
              </a:ext>
            </a:extLst>
          </p:cNvPr>
          <p:cNvSpPr txBox="1"/>
          <p:nvPr/>
        </p:nvSpPr>
        <p:spPr>
          <a:xfrm>
            <a:off x="7012764" y="4528483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Performance 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2860D-B9A9-9860-C7CE-963B2F8CAA5C}"/>
              </a:ext>
            </a:extLst>
          </p:cNvPr>
          <p:cNvSpPr txBox="1"/>
          <p:nvPr/>
        </p:nvSpPr>
        <p:spPr>
          <a:xfrm>
            <a:off x="7012764" y="5057793"/>
            <a:ext cx="412991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reach new SOTA on both the Datasets </a:t>
            </a:r>
          </a:p>
          <a:p>
            <a:r>
              <a:rPr lang="en-US" dirty="0"/>
              <a:t>with </a:t>
            </a:r>
            <a:r>
              <a:rPr lang="en-US" b="1" dirty="0">
                <a:solidFill>
                  <a:srgbClr val="FF0000"/>
                </a:solidFill>
              </a:rPr>
              <a:t>just 10% Annotated </a:t>
            </a:r>
            <a:r>
              <a:rPr lang="en-US" dirty="0"/>
              <a:t>videos we reach</a:t>
            </a:r>
          </a:p>
          <a:p>
            <a:r>
              <a:rPr lang="en-US" dirty="0"/>
              <a:t>SOTA by ~ </a:t>
            </a:r>
            <a:r>
              <a:rPr lang="en-US" sz="2000" b="1" dirty="0">
                <a:solidFill>
                  <a:srgbClr val="FF0000"/>
                </a:solidFill>
              </a:rPr>
              <a:t>3.9 %</a:t>
            </a:r>
            <a:r>
              <a:rPr lang="en-US" dirty="0"/>
              <a:t> on </a:t>
            </a:r>
            <a:r>
              <a:rPr lang="en-US" b="1" dirty="0"/>
              <a:t>Avg mAP</a:t>
            </a:r>
            <a:r>
              <a:rPr lang="en-US" dirty="0"/>
              <a:t> </a:t>
            </a:r>
          </a:p>
          <a:p>
            <a:r>
              <a:rPr lang="en-US" dirty="0"/>
              <a:t>and ~ </a:t>
            </a:r>
            <a:r>
              <a:rPr lang="en-US" sz="2000" b="1" dirty="0">
                <a:solidFill>
                  <a:srgbClr val="FF0000"/>
                </a:solidFill>
              </a:rPr>
              <a:t>9.2 %</a:t>
            </a:r>
            <a:r>
              <a:rPr lang="en-US" dirty="0"/>
              <a:t> on </a:t>
            </a:r>
            <a:r>
              <a:rPr lang="en-US" b="1" dirty="0"/>
              <a:t>mAP@0.5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5121C-1174-6E3C-39B2-BBD436C05AB3}"/>
              </a:ext>
            </a:extLst>
          </p:cNvPr>
          <p:cNvSpPr txBox="1"/>
          <p:nvPr/>
        </p:nvSpPr>
        <p:spPr>
          <a:xfrm>
            <a:off x="3370164" y="5437144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CDB34-5CF8-7A19-F9A0-8EE997BAD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80" y="1915924"/>
            <a:ext cx="6042061" cy="3273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B31A1-39A5-A06D-20DF-3C313389B997}"/>
              </a:ext>
            </a:extLst>
          </p:cNvPr>
          <p:cNvSpPr/>
          <p:nvPr/>
        </p:nvSpPr>
        <p:spPr>
          <a:xfrm>
            <a:off x="1178405" y="4897815"/>
            <a:ext cx="5233046" cy="2914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B71D0-9F64-91BE-CA87-CF6419A1C98F}"/>
              </a:ext>
            </a:extLst>
          </p:cNvPr>
          <p:cNvSpPr/>
          <p:nvPr/>
        </p:nvSpPr>
        <p:spPr>
          <a:xfrm>
            <a:off x="1178405" y="3560996"/>
            <a:ext cx="5233046" cy="2914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79D6E-2938-B718-1FEB-1FBA48FD14DB}"/>
              </a:ext>
            </a:extLst>
          </p:cNvPr>
          <p:cNvSpPr txBox="1"/>
          <p:nvPr/>
        </p:nvSpPr>
        <p:spPr>
          <a:xfrm>
            <a:off x="1437376" y="6054400"/>
            <a:ext cx="42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Settings : 10% Annotated , 60 % Annotated</a:t>
            </a:r>
          </a:p>
        </p:txBody>
      </p:sp>
    </p:spTree>
    <p:extLst>
      <p:ext uri="{BB962C8B-B14F-4D97-AF65-F5344CB8AC3E}">
        <p14:creationId xmlns:p14="http://schemas.microsoft.com/office/powerpoint/2010/main" val="225639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0C4F82-31A5-F846-86C9-798C90C26578}"/>
              </a:ext>
            </a:extLst>
          </p:cNvPr>
          <p:cNvSpPr txBox="1"/>
          <p:nvPr/>
        </p:nvSpPr>
        <p:spPr>
          <a:xfrm>
            <a:off x="669310" y="1206335"/>
            <a:ext cx="51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Quantitative Results : Fully-Supervised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3E484-C395-05F0-5168-35904E6B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CCB3D6-6508-C7A8-120A-2D128420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C6F7E-E7E4-DD67-FD3C-012F5621B7C7}"/>
              </a:ext>
            </a:extLst>
          </p:cNvPr>
          <p:cNvSpPr txBox="1"/>
          <p:nvPr/>
        </p:nvSpPr>
        <p:spPr>
          <a:xfrm>
            <a:off x="6624711" y="2605300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Performance 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2860D-B9A9-9860-C7CE-963B2F8CAA5C}"/>
              </a:ext>
            </a:extLst>
          </p:cNvPr>
          <p:cNvSpPr txBox="1"/>
          <p:nvPr/>
        </p:nvSpPr>
        <p:spPr>
          <a:xfrm>
            <a:off x="6624711" y="3134610"/>
            <a:ext cx="45151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reach SOTA on both the Datasets even in</a:t>
            </a:r>
          </a:p>
          <a:p>
            <a:r>
              <a:rPr lang="en-US" dirty="0"/>
              <a:t>Fully-Supervised Setting with our SPOT model.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We reach SOTA by ~ </a:t>
            </a:r>
            <a:r>
              <a:rPr lang="en-US" sz="2000" b="1" dirty="0">
                <a:solidFill>
                  <a:srgbClr val="FF0000"/>
                </a:solidFill>
              </a:rPr>
              <a:t>0.2 %</a:t>
            </a:r>
            <a:r>
              <a:rPr lang="en-US" dirty="0"/>
              <a:t> on </a:t>
            </a:r>
            <a:r>
              <a:rPr lang="en-US" b="1" dirty="0"/>
              <a:t>Avg mAP</a:t>
            </a:r>
            <a:r>
              <a:rPr lang="en-US" dirty="0"/>
              <a:t> </a:t>
            </a:r>
          </a:p>
          <a:p>
            <a:r>
              <a:rPr lang="en-US" dirty="0"/>
              <a:t>and ~ </a:t>
            </a:r>
            <a:r>
              <a:rPr lang="en-US" sz="2000" b="1" dirty="0">
                <a:solidFill>
                  <a:srgbClr val="FF0000"/>
                </a:solidFill>
              </a:rPr>
              <a:t>2.1 %</a:t>
            </a:r>
            <a:r>
              <a:rPr lang="en-US" dirty="0"/>
              <a:t> on </a:t>
            </a:r>
            <a:r>
              <a:rPr lang="en-US" b="1" dirty="0"/>
              <a:t>mAP@0.5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5121C-1174-6E3C-39B2-BBD436C05AB3}"/>
              </a:ext>
            </a:extLst>
          </p:cNvPr>
          <p:cNvSpPr txBox="1"/>
          <p:nvPr/>
        </p:nvSpPr>
        <p:spPr>
          <a:xfrm>
            <a:off x="3223739" y="5020334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A2FFB-31AA-1DED-7B46-EFD7F99FF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31736" y="2428815"/>
            <a:ext cx="3105000" cy="248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B31A1-39A5-A06D-20DF-3C313389B997}"/>
              </a:ext>
            </a:extLst>
          </p:cNvPr>
          <p:cNvSpPr/>
          <p:nvPr/>
        </p:nvSpPr>
        <p:spPr>
          <a:xfrm>
            <a:off x="2194560" y="4559725"/>
            <a:ext cx="2907886" cy="2914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7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E9B24-F2BE-6E57-A6CF-93FD82FDE6E1}"/>
              </a:ext>
            </a:extLst>
          </p:cNvPr>
          <p:cNvSpPr txBox="1"/>
          <p:nvPr/>
        </p:nvSpPr>
        <p:spPr>
          <a:xfrm>
            <a:off x="1450100" y="4777118"/>
            <a:ext cx="299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 Error Propagation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9A5F1-DFFB-AA22-0F56-6AAC01E4F128}"/>
              </a:ext>
            </a:extLst>
          </p:cNvPr>
          <p:cNvSpPr txBox="1"/>
          <p:nvPr/>
        </p:nvSpPr>
        <p:spPr>
          <a:xfrm>
            <a:off x="7008503" y="5042224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 of  SSL modules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5390E-A9A1-82B8-F9E3-9AE103F43A2F}"/>
              </a:ext>
            </a:extLst>
          </p:cNvPr>
          <p:cNvSpPr txBox="1"/>
          <p:nvPr/>
        </p:nvSpPr>
        <p:spPr>
          <a:xfrm>
            <a:off x="2529660" y="2252547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C9CEA-4A92-75FF-D344-2FEC45B0EA80}"/>
              </a:ext>
            </a:extLst>
          </p:cNvPr>
          <p:cNvSpPr txBox="1"/>
          <p:nvPr/>
        </p:nvSpPr>
        <p:spPr>
          <a:xfrm>
            <a:off x="7761305" y="2196392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D1F1B-C0C1-6305-37EC-21E161B4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1" y="2565724"/>
            <a:ext cx="430530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E26AA-0E2E-E671-4038-382D9873C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019" y="2565724"/>
            <a:ext cx="2832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34EA6-98BF-05D7-0663-F3BBE96EE579}"/>
              </a:ext>
            </a:extLst>
          </p:cNvPr>
          <p:cNvSpPr txBox="1"/>
          <p:nvPr/>
        </p:nvSpPr>
        <p:spPr>
          <a:xfrm>
            <a:off x="669310" y="120633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Ablation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D51-486A-3CDA-B856-22D066ED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6FEBF-0B20-190B-C465-82627413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E9B24-F2BE-6E57-A6CF-93FD82FDE6E1}"/>
              </a:ext>
            </a:extLst>
          </p:cNvPr>
          <p:cNvSpPr txBox="1"/>
          <p:nvPr/>
        </p:nvSpPr>
        <p:spPr>
          <a:xfrm>
            <a:off x="1777264" y="4758953"/>
            <a:ext cx="213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Pre-Training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C9CEA-4A92-75FF-D344-2FEC45B0EA80}"/>
              </a:ext>
            </a:extLst>
          </p:cNvPr>
          <p:cNvSpPr txBox="1"/>
          <p:nvPr/>
        </p:nvSpPr>
        <p:spPr>
          <a:xfrm>
            <a:off x="2524657" y="2239274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45742-A681-E666-C4C5-6F601784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" y="2619300"/>
            <a:ext cx="3728720" cy="2128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22CAA-54F1-1262-DD16-5AD2D6747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270" y="2619300"/>
            <a:ext cx="6287770" cy="1931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1C27B-1A6A-B33D-DE3B-4F041DEE7EBD}"/>
              </a:ext>
            </a:extLst>
          </p:cNvPr>
          <p:cNvSpPr txBox="1"/>
          <p:nvPr/>
        </p:nvSpPr>
        <p:spPr>
          <a:xfrm>
            <a:off x="6792411" y="4748259"/>
            <a:ext cx="337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T-SNE Visualization of Pre-Training</a:t>
            </a:r>
          </a:p>
        </p:txBody>
      </p:sp>
    </p:spTree>
    <p:extLst>
      <p:ext uri="{BB962C8B-B14F-4D97-AF65-F5344CB8AC3E}">
        <p14:creationId xmlns:p14="http://schemas.microsoft.com/office/powerpoint/2010/main" val="180268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97C33-8CD1-9E6D-426C-60C480BA93EF}"/>
              </a:ext>
            </a:extLst>
          </p:cNvPr>
          <p:cNvSpPr txBox="1"/>
          <p:nvPr/>
        </p:nvSpPr>
        <p:spPr>
          <a:xfrm>
            <a:off x="669310" y="1206335"/>
            <a:ext cx="25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Qualitative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CD779-B74E-19B1-7690-E4888660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5E513-4631-C6F8-6CFD-4968B690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30AEB9-AC94-62CF-D763-05289A9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6213" y="1904613"/>
            <a:ext cx="7564515" cy="2107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08BFB7-85D7-33A5-46E6-26F5C456FDB4}"/>
              </a:ext>
            </a:extLst>
          </p:cNvPr>
          <p:cNvSpPr txBox="1"/>
          <p:nvPr/>
        </p:nvSpPr>
        <p:spPr>
          <a:xfrm>
            <a:off x="669310" y="277360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ActivityNet v1.3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A8B4E-F7F3-18B2-473A-E909661528B2}"/>
              </a:ext>
            </a:extLst>
          </p:cNvPr>
          <p:cNvSpPr txBox="1"/>
          <p:nvPr/>
        </p:nvSpPr>
        <p:spPr>
          <a:xfrm>
            <a:off x="866671" y="497508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THUMOS14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FD77B-2CF5-0906-8AC2-A11CAB0B3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42" y="4106095"/>
            <a:ext cx="7564514" cy="21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9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4806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Temporal Action Detection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7D45-27EE-074F-94E6-D9953A5670AD}"/>
              </a:ext>
            </a:extLst>
          </p:cNvPr>
          <p:cNvSpPr txBox="1"/>
          <p:nvPr/>
        </p:nvSpPr>
        <p:spPr>
          <a:xfrm>
            <a:off x="1806064" y="3743652"/>
            <a:ext cx="18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Untrimmed 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26646-6AC5-354B-A9E9-A330E79B4024}"/>
              </a:ext>
            </a:extLst>
          </p:cNvPr>
          <p:cNvSpPr txBox="1"/>
          <p:nvPr/>
        </p:nvSpPr>
        <p:spPr>
          <a:xfrm>
            <a:off x="5214938" y="2032897"/>
            <a:ext cx="229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US" dirty="0"/>
              <a:t> is the Activity ?</a:t>
            </a:r>
          </a:p>
          <a:p>
            <a:r>
              <a:rPr lang="en-US" dirty="0"/>
              <a:t> (“Playing Ice Hockey”)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CEEC1-B052-614A-8651-13CE5FA104AD}"/>
              </a:ext>
            </a:extLst>
          </p:cNvPr>
          <p:cNvSpPr txBox="1"/>
          <p:nvPr/>
        </p:nvSpPr>
        <p:spPr>
          <a:xfrm>
            <a:off x="5214937" y="3033022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en-US" dirty="0"/>
              <a:t> is the Activity Occuring ?</a:t>
            </a:r>
          </a:p>
          <a:p>
            <a:r>
              <a:rPr lang="en-US" dirty="0"/>
              <a:t>              (13 s – 28 s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1D67D-F564-B146-A4A3-0E6A826D298A}"/>
              </a:ext>
            </a:extLst>
          </p:cNvPr>
          <p:cNvSpPr txBox="1"/>
          <p:nvPr/>
        </p:nvSpPr>
        <p:spPr>
          <a:xfrm>
            <a:off x="728991" y="4988048"/>
            <a:ext cx="21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Task Definition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53BCF-09B0-3848-B0C6-FE6E573B444D}"/>
              </a:ext>
            </a:extLst>
          </p:cNvPr>
          <p:cNvSpPr txBox="1"/>
          <p:nvPr/>
        </p:nvSpPr>
        <p:spPr>
          <a:xfrm>
            <a:off x="8772525" y="2171396"/>
            <a:ext cx="319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SubTask 1 </a:t>
            </a:r>
            <a:r>
              <a:rPr lang="en-US" dirty="0"/>
              <a:t>: Action </a:t>
            </a:r>
            <a:r>
              <a:rPr lang="en-US" b="1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C0D5E-5DA7-3D4B-8BBE-38E4088D7E4B}"/>
              </a:ext>
            </a:extLst>
          </p:cNvPr>
          <p:cNvSpPr txBox="1"/>
          <p:nvPr/>
        </p:nvSpPr>
        <p:spPr>
          <a:xfrm>
            <a:off x="8772524" y="3033022"/>
            <a:ext cx="324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SubTask 2 </a:t>
            </a:r>
            <a:r>
              <a:rPr lang="en-US" dirty="0"/>
              <a:t>: Temporal </a:t>
            </a:r>
            <a:r>
              <a:rPr lang="en-US" b="1" dirty="0">
                <a:solidFill>
                  <a:schemeClr val="accent2"/>
                </a:solidFill>
              </a:rPr>
              <a:t>Regression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26CF2-1826-7F40-B189-A4CC4ADD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76" y="4366482"/>
            <a:ext cx="1544773" cy="8689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A34B9-240D-0C47-8EA2-4C34C853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60" y="4360645"/>
            <a:ext cx="1544774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AA1CB-6E07-8542-9667-DA4F78A6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5" y="4354813"/>
            <a:ext cx="1565517" cy="880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B539C9-F95D-1346-9FB9-D71CAA6C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4354813"/>
            <a:ext cx="1565517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5EB4D-79EB-E54A-89A5-486EEDDEF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344" y="4354813"/>
            <a:ext cx="1565517" cy="880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B727DA-D7F6-9645-A99D-104915AD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76" y="5674245"/>
            <a:ext cx="1544773" cy="8689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B4EFC3-A56D-B548-A237-F9113F2C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860" y="5668408"/>
            <a:ext cx="1544774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7F6E0B-3DFC-2F4F-B261-240A2B72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5" y="5662576"/>
            <a:ext cx="1565517" cy="880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0C5179-1FE8-EB47-ABEB-D0C007D0D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5662576"/>
            <a:ext cx="1565517" cy="880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217047-4902-1743-9DE2-BE451BD2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344" y="5662576"/>
            <a:ext cx="1565517" cy="880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38C190C-B82A-AD4E-9FE1-5F10171C3865}"/>
              </a:ext>
            </a:extLst>
          </p:cNvPr>
          <p:cNvSpPr/>
          <p:nvPr/>
        </p:nvSpPr>
        <p:spPr>
          <a:xfrm>
            <a:off x="3212962" y="5662576"/>
            <a:ext cx="7814673" cy="880602"/>
          </a:xfrm>
          <a:prstGeom prst="rect">
            <a:avLst/>
          </a:prstGeom>
          <a:solidFill>
            <a:schemeClr val="bg1">
              <a:lumMod val="95000"/>
              <a:alpha val="7641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	         </a:t>
            </a:r>
            <a:r>
              <a:rPr lang="en-US" b="1" dirty="0">
                <a:solidFill>
                  <a:srgbClr val="002060"/>
                </a:solidFill>
              </a:rPr>
              <a:t>Playing Ice Hockey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E82DF7-656C-A34F-9461-2CCFBC6A0CB3}"/>
              </a:ext>
            </a:extLst>
          </p:cNvPr>
          <p:cNvSpPr/>
          <p:nvPr/>
        </p:nvSpPr>
        <p:spPr>
          <a:xfrm>
            <a:off x="6308966" y="5662576"/>
            <a:ext cx="3173894" cy="8806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FC49A-D813-E84F-882D-37C3BDEC0EFB}"/>
              </a:ext>
            </a:extLst>
          </p:cNvPr>
          <p:cNvSpPr txBox="1"/>
          <p:nvPr/>
        </p:nvSpPr>
        <p:spPr>
          <a:xfrm>
            <a:off x="3027088" y="6496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695D9-1125-BE4B-8C1D-97DDE5E082A1}"/>
              </a:ext>
            </a:extLst>
          </p:cNvPr>
          <p:cNvSpPr txBox="1"/>
          <p:nvPr/>
        </p:nvSpPr>
        <p:spPr>
          <a:xfrm>
            <a:off x="10876791" y="649617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  (in sec)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9980D-F6FF-CE4D-827B-F1D906A906E3}"/>
              </a:ext>
            </a:extLst>
          </p:cNvPr>
          <p:cNvSpPr txBox="1"/>
          <p:nvPr/>
        </p:nvSpPr>
        <p:spPr>
          <a:xfrm>
            <a:off x="6091884" y="6519677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13</a:t>
            </a:r>
            <a:r>
              <a:rPr lang="en-US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A1B40C-12BD-4E44-8753-FFE5E0EEBB7D}"/>
              </a:ext>
            </a:extLst>
          </p:cNvPr>
          <p:cNvSpPr txBox="1"/>
          <p:nvPr/>
        </p:nvSpPr>
        <p:spPr>
          <a:xfrm>
            <a:off x="9296986" y="652769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28</a:t>
            </a:r>
            <a:r>
              <a:rPr lang="en-US" dirty="0"/>
              <a:t> </a:t>
            </a: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7D755198-6DE7-B84B-943F-6EAC80CEE212}"/>
              </a:ext>
            </a:extLst>
          </p:cNvPr>
          <p:cNvSpPr/>
          <p:nvPr/>
        </p:nvSpPr>
        <p:spPr>
          <a:xfrm>
            <a:off x="7060963" y="5308732"/>
            <a:ext cx="118668" cy="27326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15130-2127-9839-4E51-39B03F927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84" y="1836735"/>
            <a:ext cx="3249031" cy="18306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3" grpId="0" animBg="1"/>
      <p:bldP spid="34" grpId="0" animBg="1"/>
      <p:bldP spid="36" grpId="0"/>
      <p:bldP spid="37" grpId="0"/>
      <p:bldP spid="38" grpId="0"/>
      <p:bldP spid="39" grpId="0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3104B-2B44-F355-4EBF-B0E4F609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C2746-822C-CFF1-0E95-85A9964F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1C218-5E9F-9D6E-0C66-415D24CF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4642" y="2504842"/>
            <a:ext cx="2762715" cy="2762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34A6A-520F-6D6E-DF2D-1676B165279C}"/>
              </a:ext>
            </a:extLst>
          </p:cNvPr>
          <p:cNvSpPr txBox="1"/>
          <p:nvPr/>
        </p:nvSpPr>
        <p:spPr>
          <a:xfrm>
            <a:off x="4029664" y="1728439"/>
            <a:ext cx="413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 You for Listening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CA908-02B0-CF6E-FE11-EF9B83E1C0B0}"/>
              </a:ext>
            </a:extLst>
          </p:cNvPr>
          <p:cNvSpPr txBox="1"/>
          <p:nvPr/>
        </p:nvSpPr>
        <p:spPr>
          <a:xfrm>
            <a:off x="3869716" y="5272956"/>
            <a:ext cx="445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Scan the QR Code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147608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78E55-0D70-954D-84A5-41916E30EC1E}"/>
              </a:ext>
            </a:extLst>
          </p:cNvPr>
          <p:cNvSpPr txBox="1"/>
          <p:nvPr/>
        </p:nvSpPr>
        <p:spPr>
          <a:xfrm>
            <a:off x="728991" y="1281205"/>
            <a:ext cx="592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Semi-Supervised Temporal Action Detection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B5D45-A077-DD20-814A-79D31A3A9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09" y="1889833"/>
            <a:ext cx="6628182" cy="3177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E85F7-8543-C3FE-8E3F-D2972CD62B9D}"/>
              </a:ext>
            </a:extLst>
          </p:cNvPr>
          <p:cNvSpPr txBox="1"/>
          <p:nvPr/>
        </p:nvSpPr>
        <p:spPr>
          <a:xfrm>
            <a:off x="910061" y="5475863"/>
            <a:ext cx="103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(A) High Cost of Annotation        (B) Very few (~10-60% Videos) are annotated        (C) High Detection Error   </a:t>
            </a:r>
          </a:p>
        </p:txBody>
      </p:sp>
    </p:spTree>
    <p:extLst>
      <p:ext uri="{BB962C8B-B14F-4D97-AF65-F5344CB8AC3E}">
        <p14:creationId xmlns:p14="http://schemas.microsoft.com/office/powerpoint/2010/main" val="121298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09A6276-C3BB-59C1-E11E-FD289158CBCD}"/>
              </a:ext>
            </a:extLst>
          </p:cNvPr>
          <p:cNvSpPr txBox="1"/>
          <p:nvPr/>
        </p:nvSpPr>
        <p:spPr>
          <a:xfrm>
            <a:off x="669310" y="1312108"/>
            <a:ext cx="15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Prior Work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7C921B-0CE4-BDE3-8A20-21F1DD20D221}"/>
              </a:ext>
            </a:extLst>
          </p:cNvPr>
          <p:cNvSpPr txBox="1"/>
          <p:nvPr/>
        </p:nvSpPr>
        <p:spPr>
          <a:xfrm>
            <a:off x="669310" y="1889216"/>
            <a:ext cx="3800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2 Stage Proposal-based Approach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AD8E0C-DC44-BAA2-C555-73538C89CD84}"/>
              </a:ext>
            </a:extLst>
          </p:cNvPr>
          <p:cNvSpPr txBox="1"/>
          <p:nvPr/>
        </p:nvSpPr>
        <p:spPr>
          <a:xfrm>
            <a:off x="1017270" y="4812030"/>
            <a:ext cx="90867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Stage Network Design – 1) First Detect Action Boundary 2) Classify Action within boundary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error propagate into the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  <a:p>
            <a:endParaRPr lang="en-US" dirty="0"/>
          </a:p>
          <a:p>
            <a:r>
              <a:rPr lang="en-US" dirty="0"/>
              <a:t>With less annotated data, this error accumulates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B22CAD-769E-8FA6-C249-0C7AB4B347F5}"/>
              </a:ext>
            </a:extLst>
          </p:cNvPr>
          <p:cNvSpPr txBox="1"/>
          <p:nvPr/>
        </p:nvSpPr>
        <p:spPr>
          <a:xfrm>
            <a:off x="9390774" y="2996680"/>
            <a:ext cx="223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: SSTAP</a:t>
            </a:r>
            <a:r>
              <a:rPr lang="en-US" baseline="30000" dirty="0"/>
              <a:t>1</a:t>
            </a:r>
            <a:r>
              <a:rPr lang="en-US" dirty="0"/>
              <a:t> ( CVPR21 )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559025-F6ED-7C09-B493-C00797E31125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6FAFBA-8D67-1336-1250-B0D243124122}"/>
              </a:ext>
            </a:extLst>
          </p:cNvPr>
          <p:cNvSpPr txBox="1"/>
          <p:nvPr/>
        </p:nvSpPr>
        <p:spPr>
          <a:xfrm>
            <a:off x="580708" y="6548606"/>
            <a:ext cx="785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1</a:t>
            </a:r>
            <a:r>
              <a:rPr lang="en-US" sz="1100" b="1" dirty="0">
                <a:solidFill>
                  <a:srgbClr val="0070C0"/>
                </a:solidFill>
              </a:rPr>
              <a:t>Wang, X., Zhang, S., Qing, Z., Shao, Y., Gao, C., Sang, N. “Self-supervised learning for semi-supervised temporal action" CVPR. 2021.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236AF-1A31-479F-BE8A-53615165F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72" b="11429"/>
          <a:stretch/>
        </p:blipFill>
        <p:spPr>
          <a:xfrm>
            <a:off x="1660601" y="2451100"/>
            <a:ext cx="6544310" cy="17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09A6276-C3BB-59C1-E11E-FD289158CBCD}"/>
              </a:ext>
            </a:extLst>
          </p:cNvPr>
          <p:cNvSpPr txBox="1"/>
          <p:nvPr/>
        </p:nvSpPr>
        <p:spPr>
          <a:xfrm>
            <a:off x="669310" y="1312108"/>
            <a:ext cx="15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Prior Work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7C921B-0CE4-BDE3-8A20-21F1DD20D221}"/>
              </a:ext>
            </a:extLst>
          </p:cNvPr>
          <p:cNvSpPr txBox="1"/>
          <p:nvPr/>
        </p:nvSpPr>
        <p:spPr>
          <a:xfrm>
            <a:off x="669310" y="1889216"/>
            <a:ext cx="3800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2 Stage Proposal-based Approach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AD8E0C-DC44-BAA2-C555-73538C89CD84}"/>
              </a:ext>
            </a:extLst>
          </p:cNvPr>
          <p:cNvSpPr txBox="1"/>
          <p:nvPr/>
        </p:nvSpPr>
        <p:spPr>
          <a:xfrm>
            <a:off x="1017270" y="4812030"/>
            <a:ext cx="90867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Stage Network Design – 1) First Detect Action Boundary 2) Classify Action within boundary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error propagate into the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  <a:p>
            <a:endParaRPr lang="en-US" dirty="0"/>
          </a:p>
          <a:p>
            <a:r>
              <a:rPr lang="en-US" dirty="0"/>
              <a:t>With less annotated data, this error accumulates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B22CAD-769E-8FA6-C249-0C7AB4B347F5}"/>
              </a:ext>
            </a:extLst>
          </p:cNvPr>
          <p:cNvSpPr txBox="1"/>
          <p:nvPr/>
        </p:nvSpPr>
        <p:spPr>
          <a:xfrm>
            <a:off x="9390774" y="2996680"/>
            <a:ext cx="223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: SSTAP</a:t>
            </a:r>
            <a:r>
              <a:rPr lang="en-US" baseline="30000" dirty="0"/>
              <a:t>1</a:t>
            </a:r>
            <a:r>
              <a:rPr lang="en-US" dirty="0"/>
              <a:t> ( CVPR21 )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559025-F6ED-7C09-B493-C00797E31125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6FAFBA-8D67-1336-1250-B0D243124122}"/>
              </a:ext>
            </a:extLst>
          </p:cNvPr>
          <p:cNvSpPr txBox="1"/>
          <p:nvPr/>
        </p:nvSpPr>
        <p:spPr>
          <a:xfrm>
            <a:off x="580708" y="6548606"/>
            <a:ext cx="785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 dirty="0">
                <a:solidFill>
                  <a:srgbClr val="0070C0"/>
                </a:solidFill>
              </a:rPr>
              <a:t>1</a:t>
            </a:r>
            <a:r>
              <a:rPr lang="en-US" sz="1100" b="1" dirty="0">
                <a:solidFill>
                  <a:srgbClr val="0070C0"/>
                </a:solidFill>
              </a:rPr>
              <a:t>Wang, X., Zhang, S., Qing, Z., Shao, Y., Gao, C., Sang, N. “Self-supervised learning for semi-supervised temporal action" CVPR. 2021.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236AF-1A31-479F-BE8A-53615165F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72" b="11429"/>
          <a:stretch/>
        </p:blipFill>
        <p:spPr>
          <a:xfrm>
            <a:off x="1660601" y="2451100"/>
            <a:ext cx="6544310" cy="17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2DCF6E-5BFF-1A99-3DA8-918C60F2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7B94C-23A3-2435-BE96-2494DC2A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09A6276-C3BB-59C1-E11E-FD289158CBCD}"/>
              </a:ext>
            </a:extLst>
          </p:cNvPr>
          <p:cNvSpPr txBox="1"/>
          <p:nvPr/>
        </p:nvSpPr>
        <p:spPr>
          <a:xfrm>
            <a:off x="669310" y="131210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Our Solution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7C921B-0CE4-BDE3-8A20-21F1DD20D221}"/>
              </a:ext>
            </a:extLst>
          </p:cNvPr>
          <p:cNvSpPr txBox="1"/>
          <p:nvPr/>
        </p:nvSpPr>
        <p:spPr>
          <a:xfrm>
            <a:off x="669310" y="1889216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1 Stage Proposal-Free Approach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AD8E0C-DC44-BAA2-C555-73538C89CD84}"/>
              </a:ext>
            </a:extLst>
          </p:cNvPr>
          <p:cNvSpPr txBox="1"/>
          <p:nvPr/>
        </p:nvSpPr>
        <p:spPr>
          <a:xfrm>
            <a:off x="1017270" y="4812030"/>
            <a:ext cx="8069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  <a:r>
              <a:rPr lang="en-US" dirty="0"/>
              <a:t> Stage Network Design – Detect Action Boundary and Classify Action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parallelly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error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propagate further</a:t>
            </a:r>
          </a:p>
          <a:p>
            <a:endParaRPr lang="en-US" dirty="0"/>
          </a:p>
          <a:p>
            <a:r>
              <a:rPr lang="en-US" dirty="0"/>
              <a:t>With less annotated data, this error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</a:t>
            </a:r>
            <a:r>
              <a:rPr lang="en-US" dirty="0"/>
              <a:t>accumulate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B22CAD-769E-8FA6-C249-0C7AB4B347F5}"/>
              </a:ext>
            </a:extLst>
          </p:cNvPr>
          <p:cNvSpPr txBox="1"/>
          <p:nvPr/>
        </p:nvSpPr>
        <p:spPr>
          <a:xfrm>
            <a:off x="9390774" y="29966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: TAGS</a:t>
            </a:r>
            <a:r>
              <a:rPr lang="en-US" baseline="30000" dirty="0"/>
              <a:t>1</a:t>
            </a:r>
            <a:r>
              <a:rPr lang="en-US" dirty="0"/>
              <a:t> ( ECCV22 )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559025-F6ED-7C09-B493-C00797E31125}"/>
              </a:ext>
            </a:extLst>
          </p:cNvPr>
          <p:cNvCxnSpPr>
            <a:cxnSpLocks/>
          </p:cNvCxnSpPr>
          <p:nvPr/>
        </p:nvCxnSpPr>
        <p:spPr>
          <a:xfrm>
            <a:off x="578069" y="6501437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6FAFBA-8D67-1336-1250-B0D243124122}"/>
              </a:ext>
            </a:extLst>
          </p:cNvPr>
          <p:cNvSpPr txBox="1"/>
          <p:nvPr/>
        </p:nvSpPr>
        <p:spPr>
          <a:xfrm>
            <a:off x="580708" y="6548606"/>
            <a:ext cx="900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Sauradip Nag, Xiatian Zhu, Yi-Zhe Song and Tao Xiang, ”Proposal-Free Temporal Action Detection via Global Segmentation Mask Learning" ECCV 2022.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2D8B0-06D3-1096-BF17-F4D461AD3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4" b="10260"/>
          <a:stretch/>
        </p:blipFill>
        <p:spPr>
          <a:xfrm>
            <a:off x="2343807" y="2555492"/>
            <a:ext cx="5816188" cy="18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3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5A496-84B1-ADB9-4E73-7761241D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15" y="2100229"/>
            <a:ext cx="7821169" cy="3594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2899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Architecture Design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EB26E-35FF-25FA-E7F0-A4CEDA9804FB}"/>
              </a:ext>
            </a:extLst>
          </p:cNvPr>
          <p:cNvSpPr txBox="1"/>
          <p:nvPr/>
        </p:nvSpPr>
        <p:spPr>
          <a:xfrm>
            <a:off x="2262129" y="6126480"/>
            <a:ext cx="766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dirty="0"/>
              <a:t>emi-Su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dirty="0"/>
              <a:t>ervised Temporal Acti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lang="en-US" dirty="0"/>
              <a:t>n Detec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dirty="0"/>
              <a:t>ion via Proposal-Free Masking 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SPOT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142971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5A496-84B1-ADB9-4E73-7761241D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25" y="2065939"/>
            <a:ext cx="5129906" cy="2357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376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Snippet Embedding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5C0FF-CEAF-FED3-C924-26562BBC5DF3}"/>
              </a:ext>
            </a:extLst>
          </p:cNvPr>
          <p:cNvSpPr txBox="1"/>
          <p:nvPr/>
        </p:nvSpPr>
        <p:spPr>
          <a:xfrm>
            <a:off x="7498080" y="2891790"/>
            <a:ext cx="437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Goal : </a:t>
            </a:r>
            <a:r>
              <a:rPr lang="en-US" dirty="0"/>
              <a:t>Given raw video frames, extract global</a:t>
            </a:r>
          </a:p>
          <a:p>
            <a:r>
              <a:rPr lang="en-US" dirty="0"/>
              <a:t>Feature embedding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F613B-8729-0845-A77A-C0405B8FA4EE}"/>
              </a:ext>
            </a:extLst>
          </p:cNvPr>
          <p:cNvSpPr txBox="1"/>
          <p:nvPr/>
        </p:nvSpPr>
        <p:spPr>
          <a:xfrm>
            <a:off x="669310" y="4926324"/>
            <a:ext cx="1020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Video Frames are passed into 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Frozen Video Encoder</a:t>
            </a:r>
            <a:r>
              <a:rPr lang="en-US" b="1" baseline="30000" dirty="0">
                <a:solidFill>
                  <a:schemeClr val="accent4">
                    <a:lumMod val="75000"/>
                  </a:schemeClr>
                </a:solidFill>
              </a:rPr>
              <a:t>*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to obtain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Snippets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Each Snippet is passed into a Multi-Head Transformer (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Embedding Module</a:t>
            </a:r>
            <a:r>
              <a:rPr lang="en-US" b="1" dirty="0"/>
              <a:t> </a:t>
            </a:r>
            <a:r>
              <a:rPr lang="en-US" dirty="0"/>
              <a:t>) to obtain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Global Context 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D49F9-ABD9-79C3-1422-C3E73C0B1742}"/>
              </a:ext>
            </a:extLst>
          </p:cNvPr>
          <p:cNvCxnSpPr>
            <a:cxnSpLocks/>
          </p:cNvCxnSpPr>
          <p:nvPr/>
        </p:nvCxnSpPr>
        <p:spPr>
          <a:xfrm>
            <a:off x="578069" y="6495722"/>
            <a:ext cx="1100433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450E14-97E2-5EC5-48D1-068D33D0203A}"/>
              </a:ext>
            </a:extLst>
          </p:cNvPr>
          <p:cNvSpPr txBox="1"/>
          <p:nvPr/>
        </p:nvSpPr>
        <p:spPr>
          <a:xfrm>
            <a:off x="2881473" y="6581001"/>
            <a:ext cx="6397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* Encoders ( I3D/C3D – ConvLSTM based ) are finetuned on Kinetics Dataset for Action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1531371" y="2276687"/>
            <a:ext cx="1223259" cy="215386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5A496-84B1-ADB9-4E73-7761241D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25" y="2065939"/>
            <a:ext cx="5129906" cy="2357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3EF54-5C01-133C-73FC-33F43ACE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" y="0"/>
            <a:ext cx="2268483" cy="113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EA698-FF3F-7903-7F41-6738C69A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306" y="0"/>
            <a:ext cx="1727077" cy="9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AF493-2EBD-8AB4-2535-A9AB38DCFB1C}"/>
              </a:ext>
            </a:extLst>
          </p:cNvPr>
          <p:cNvSpPr txBox="1"/>
          <p:nvPr/>
        </p:nvSpPr>
        <p:spPr>
          <a:xfrm>
            <a:off x="669310" y="1312108"/>
            <a:ext cx="428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SPOT : Action Detection Heads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E5939-61F0-02A8-D510-DCA55DEAB589}"/>
              </a:ext>
            </a:extLst>
          </p:cNvPr>
          <p:cNvSpPr/>
          <p:nvPr/>
        </p:nvSpPr>
        <p:spPr>
          <a:xfrm>
            <a:off x="2775285" y="1931676"/>
            <a:ext cx="2185986" cy="249530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55BF1-AA6C-7ACF-EC93-D5997F735C2C}"/>
              </a:ext>
            </a:extLst>
          </p:cNvPr>
          <p:cNvSpPr txBox="1"/>
          <p:nvPr/>
        </p:nvSpPr>
        <p:spPr>
          <a:xfrm>
            <a:off x="7884492" y="2843665"/>
            <a:ext cx="402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Goal</a:t>
            </a:r>
            <a:r>
              <a:rPr lang="en-US" dirty="0"/>
              <a:t> : Given a video embedding</a:t>
            </a:r>
          </a:p>
          <a:p>
            <a:pPr algn="ctr"/>
            <a:r>
              <a:rPr lang="en-US" dirty="0"/>
              <a:t>detect action at coarse-level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30BCE-F028-F04B-8ACE-5BE613AD26DF}"/>
              </a:ext>
            </a:extLst>
          </p:cNvPr>
          <p:cNvSpPr txBox="1"/>
          <p:nvPr/>
        </p:nvSpPr>
        <p:spPr>
          <a:xfrm>
            <a:off x="669310" y="4972044"/>
            <a:ext cx="10339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Temporal Location (Snippet) is classified into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one of (K+1) classes including background </a:t>
            </a:r>
            <a:r>
              <a:rPr lang="en-US" dirty="0"/>
              <a:t>in Class Branch</a:t>
            </a:r>
          </a:p>
          <a:p>
            <a:endParaRPr lang="en-US" dirty="0"/>
          </a:p>
          <a:p>
            <a:r>
              <a:rPr lang="en-US" dirty="0"/>
              <a:t>Each snipped is also classified into 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video-level global mask </a:t>
            </a:r>
            <a:r>
              <a:rPr lang="en-US" dirty="0"/>
              <a:t>in Mask Branch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Even with one positive action snippet, we get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a) Action Class b) Action Boundary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4823</TotalTime>
  <Words>873</Words>
  <Application>Microsoft Macintosh PowerPoint</Application>
  <PresentationFormat>Widescreen</PresentationFormat>
  <Paragraphs>133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Sauradip Nag</dc:creator>
  <cp:lastModifiedBy>Sauradip Nag</cp:lastModifiedBy>
  <cp:revision>165</cp:revision>
  <dcterms:created xsi:type="dcterms:W3CDTF">2021-07-20T09:32:17Z</dcterms:created>
  <dcterms:modified xsi:type="dcterms:W3CDTF">2022-10-03T10:04:45Z</dcterms:modified>
</cp:coreProperties>
</file>